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56" r:id="rId2"/>
    <p:sldId id="258" r:id="rId3"/>
    <p:sldId id="257" r:id="rId4"/>
    <p:sldId id="263" r:id="rId5"/>
    <p:sldId id="259" r:id="rId6"/>
    <p:sldId id="260" r:id="rId7"/>
    <p:sldId id="262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               КГБ ОУ «Минусинская общеобразовательная школа – интернат»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</a:rPr>
              <a:t>Тема. </a:t>
            </a:r>
          </a:p>
          <a:p>
            <a:pPr>
              <a:buNone/>
            </a:pPr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</a:rPr>
              <a:t>   Приёмы формирования навыков самоконтроля и самооценки глухих учащихся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4714884"/>
            <a:ext cx="1407415" cy="1461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 descr="https://pp.vk.me/c622723/v622723709/2631d/1sH66BiL9E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88640"/>
            <a:ext cx="1080120" cy="11081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4">
                    <a:lumMod val="75000"/>
                  </a:schemeClr>
                </a:solidFill>
              </a:rPr>
              <a:t>Самоконтроль </a:t>
            </a:r>
            <a:endParaRPr lang="ru-RU" sz="6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– это умение контролировать собственные действия и эмоции. </a:t>
            </a:r>
            <a:endParaRPr lang="ru-RU" sz="4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013176"/>
            <a:ext cx="1328713" cy="1379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Виды самоконтроля.</a:t>
            </a:r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4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624" y="1268760"/>
            <a:ext cx="7704856" cy="558924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b="1" dirty="0" smtClean="0"/>
              <a:t>1.Контроль по результату или итоговый контроль.</a:t>
            </a:r>
          </a:p>
          <a:p>
            <a:pPr eaLnBrk="1" hangingPunct="1">
              <a:defRPr/>
            </a:pPr>
            <a:r>
              <a:rPr lang="ru-RU" b="1" dirty="0" smtClean="0"/>
              <a:t>2.Пошаговый или пооперационный.</a:t>
            </a:r>
          </a:p>
          <a:p>
            <a:pPr eaLnBrk="1" hangingPunct="1">
              <a:defRPr/>
            </a:pPr>
            <a:r>
              <a:rPr lang="ru-RU" b="1" dirty="0" smtClean="0"/>
              <a:t>3.Предваряющий (прогнозирующий) контроль.</a:t>
            </a:r>
          </a:p>
          <a:p>
            <a:pPr eaLnBrk="1" hangingPunct="1">
              <a:defRPr/>
            </a:pP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    Виды самоконтроля по форме     организации учебной   деятельности.</a:t>
            </a:r>
          </a:p>
          <a:p>
            <a:pPr eaLnBrk="1" hangingPunct="1">
              <a:defRPr/>
            </a:pPr>
            <a:r>
              <a:rPr lang="ru-RU" sz="2800" b="1" dirty="0" smtClean="0"/>
              <a:t>1.Фронтальная</a:t>
            </a:r>
          </a:p>
          <a:p>
            <a:pPr eaLnBrk="1" hangingPunct="1">
              <a:defRPr/>
            </a:pPr>
            <a:r>
              <a:rPr lang="ru-RU" sz="2800" b="1" dirty="0" smtClean="0"/>
              <a:t>2.Взаимная</a:t>
            </a:r>
          </a:p>
          <a:p>
            <a:pPr eaLnBrk="1" hangingPunct="1">
              <a:defRPr/>
            </a:pPr>
            <a:r>
              <a:rPr lang="ru-RU" sz="2800" b="1" dirty="0" smtClean="0"/>
              <a:t>3.Индивидуальная.</a:t>
            </a:r>
          </a:p>
          <a:p>
            <a:pPr eaLnBrk="1" hangingPunct="1">
              <a:defRPr/>
            </a:pPr>
            <a:endParaRPr lang="ru-RU" sz="4000" dirty="0" smtClean="0"/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221088"/>
            <a:ext cx="1962324" cy="2037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Основные приёмы формирования </a:t>
            </a:r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</a:rPr>
              <a:t>самоконтроля</a:t>
            </a:r>
            <a:endParaRPr lang="ru-RU" sz="4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сверка с образцом;  </a:t>
            </a:r>
          </a:p>
          <a:p>
            <a:r>
              <a:rPr lang="ru-RU" b="1" dirty="0" smtClean="0"/>
              <a:t>коллективное выполнение задания и коллективная проверка; </a:t>
            </a:r>
          </a:p>
          <a:p>
            <a:r>
              <a:rPr lang="ru-RU" b="1" dirty="0" smtClean="0"/>
              <a:t>проверка по инструкции;</a:t>
            </a:r>
          </a:p>
          <a:p>
            <a:r>
              <a:rPr lang="ru-RU" b="1" dirty="0" smtClean="0"/>
              <a:t> взаимопроверка с товарищем; </a:t>
            </a:r>
          </a:p>
          <a:p>
            <a:r>
              <a:rPr lang="ru-RU" b="1" dirty="0" smtClean="0"/>
              <a:t> сочетание коллективной и индивидуальной проверки;</a:t>
            </a:r>
          </a:p>
          <a:p>
            <a:r>
              <a:rPr lang="ru-RU" b="1" dirty="0" smtClean="0"/>
              <a:t> выполнение задания по алгоритму;</a:t>
            </a:r>
          </a:p>
          <a:p>
            <a:r>
              <a:rPr lang="ru-RU" b="1" dirty="0" smtClean="0"/>
              <a:t> проверка с помощью сигнальных карточек;</a:t>
            </a:r>
          </a:p>
          <a:p>
            <a:r>
              <a:rPr lang="ru-RU" b="1" dirty="0" smtClean="0"/>
              <a:t> подбор нескольких способов выполнения задания и выбор самого рационального.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285992"/>
            <a:ext cx="1367397" cy="1419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Что такое рефлексия?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Содержимое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332656"/>
            <a:ext cx="1553279" cy="1612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187624" y="1551563"/>
            <a:ext cx="79563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 от лат. </a:t>
            </a:r>
            <a:r>
              <a:rPr lang="ru-RU" sz="2800" b="1" dirty="0" err="1" smtClean="0">
                <a:solidFill>
                  <a:srgbClr val="FF3300"/>
                </a:solidFill>
              </a:rPr>
              <a:t>reflexio</a:t>
            </a:r>
            <a:r>
              <a:rPr lang="ru-RU" sz="2800" b="1" dirty="0" smtClean="0">
                <a:solidFill>
                  <a:srgbClr val="FF3300"/>
                </a:solidFill>
              </a:rPr>
              <a:t> </a:t>
            </a:r>
            <a:r>
              <a:rPr lang="ru-RU" sz="2800" b="1" dirty="0" smtClean="0"/>
              <a:t>– обращение назад</a:t>
            </a:r>
            <a:r>
              <a:rPr lang="ru-RU" sz="2800" dirty="0" smtClean="0"/>
              <a:t> </a:t>
            </a:r>
          </a:p>
          <a:p>
            <a:pPr algn="ctr"/>
            <a:endParaRPr lang="ru-RU" sz="2800" dirty="0" smtClean="0"/>
          </a:p>
          <a:p>
            <a:pPr>
              <a:buFontTx/>
              <a:buChar char="•"/>
            </a:pPr>
            <a:r>
              <a:rPr lang="ru-RU" sz="2800" b="1" dirty="0" smtClean="0"/>
              <a:t>размышление о своем внутреннем состоянии, самопознание (Словарь иностранных слов</a:t>
            </a:r>
            <a:r>
              <a:rPr lang="ru-RU" sz="2800" dirty="0" smtClean="0"/>
              <a:t>) </a:t>
            </a:r>
          </a:p>
          <a:p>
            <a:pPr>
              <a:buFontTx/>
              <a:buChar char="•"/>
            </a:pPr>
            <a:endParaRPr lang="ru-RU" sz="2800" dirty="0" smtClean="0"/>
          </a:p>
          <a:p>
            <a:pPr>
              <a:buFontTx/>
              <a:buChar char="•"/>
            </a:pPr>
            <a:r>
              <a:rPr lang="ru-RU" sz="2800" b="1" dirty="0" smtClean="0"/>
              <a:t>самоанализ</a:t>
            </a:r>
            <a:r>
              <a:rPr lang="ru-RU" sz="2800" dirty="0" smtClean="0"/>
              <a:t> (</a:t>
            </a:r>
            <a:r>
              <a:rPr lang="ru-RU" sz="2800" b="1" dirty="0" smtClean="0"/>
              <a:t>Толковый словарь русского языка</a:t>
            </a:r>
            <a:r>
              <a:rPr lang="ru-RU" sz="2800" dirty="0" smtClean="0"/>
              <a:t>)</a:t>
            </a:r>
          </a:p>
          <a:p>
            <a:pPr>
              <a:buFontTx/>
              <a:buChar char="•"/>
            </a:pPr>
            <a:endParaRPr lang="ru-RU" sz="2800" dirty="0" smtClean="0"/>
          </a:p>
          <a:p>
            <a:pPr>
              <a:buFontTx/>
              <a:buChar char="•"/>
            </a:pPr>
            <a:r>
              <a:rPr lang="ru-RU" sz="2800" b="1" dirty="0" smtClean="0"/>
              <a:t>в современной педагогике под рефлексией понимают самоанализ</a:t>
            </a:r>
            <a:r>
              <a:rPr lang="ru-RU" sz="2800" b="1" dirty="0" smtClean="0">
                <a:solidFill>
                  <a:srgbClr val="FF0000"/>
                </a:solidFill>
              </a:rPr>
              <a:t>, самооценку деятельности и её  результатов</a:t>
            </a:r>
            <a:r>
              <a:rPr lang="ru-RU" sz="2800" b="1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Рефлексия настроения и эмоционального состояния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Picture 4" descr="i-49 - копия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484784"/>
            <a:ext cx="1152128" cy="116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i-49 - копия - копи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6886" y="1412776"/>
            <a:ext cx="1257114" cy="1296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151112" y="1628800"/>
            <a:ext cx="79928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i="1" dirty="0" smtClean="0">
                <a:latin typeface="Comic Sans MS" pitchFamily="66" charset="0"/>
              </a:rPr>
              <a:t> </a:t>
            </a:r>
            <a:r>
              <a:rPr lang="ru-RU" sz="2400" b="1" i="1" dirty="0" smtClean="0">
                <a:latin typeface="Comic Sans MS" pitchFamily="66" charset="0"/>
              </a:rPr>
              <a:t>Карточки с изображением лица</a:t>
            </a:r>
          </a:p>
          <a:p>
            <a:r>
              <a:rPr lang="ru-RU" sz="2400" b="1" i="1" dirty="0" smtClean="0">
                <a:latin typeface="Comic Sans MS" pitchFamily="66" charset="0"/>
              </a:rPr>
              <a:t> (грустного, весёлого); показ</a:t>
            </a:r>
          </a:p>
          <a:p>
            <a:r>
              <a:rPr lang="ru-RU" sz="2400" b="1" i="1" dirty="0" smtClean="0">
                <a:latin typeface="Comic Sans MS" pitchFamily="66" charset="0"/>
              </a:rPr>
              <a:t> большого пальца вверх или вниз.</a:t>
            </a:r>
          </a:p>
          <a:p>
            <a:endParaRPr lang="ru-RU" sz="2400" b="1" i="1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i="1" dirty="0" smtClean="0">
                <a:latin typeface="Comic Sans MS" pitchFamily="66" charset="0"/>
              </a:rPr>
              <a:t>«Солнышко» , «солнышко и тучка», «</a:t>
            </a:r>
            <a:r>
              <a:rPr lang="ru-RU" sz="2400" b="1" i="1" dirty="0" err="1" smtClean="0">
                <a:latin typeface="Comic Sans MS" pitchFamily="66" charset="0"/>
              </a:rPr>
              <a:t>тучка</a:t>
            </a:r>
            <a:r>
              <a:rPr lang="ru-RU" sz="2400" b="1" i="1" dirty="0" smtClean="0">
                <a:latin typeface="Comic Sans MS" pitchFamily="66" charset="0"/>
              </a:rPr>
              <a:t>»</a:t>
            </a:r>
          </a:p>
          <a:p>
            <a:pPr>
              <a:buFontTx/>
              <a:buChar char="•"/>
            </a:pPr>
            <a:endParaRPr lang="ru-RU" sz="2400" b="1" i="1" dirty="0" smtClean="0">
              <a:latin typeface="Comic Sans MS" pitchFamily="66" charset="0"/>
            </a:endParaRPr>
          </a:p>
          <a:p>
            <a:pPr>
              <a:buFontTx/>
              <a:buChar char="•"/>
            </a:pPr>
            <a:r>
              <a:rPr lang="ru-RU" sz="2400" b="1" i="1" dirty="0" smtClean="0">
                <a:latin typeface="Comic Sans MS" pitchFamily="66" charset="0"/>
              </a:rPr>
              <a:t>«Радостный гномик» – всё хорошо, «грустный гномик» – грустно.</a:t>
            </a:r>
          </a:p>
          <a:p>
            <a:endParaRPr lang="ru-RU" sz="2400" b="1" i="1" dirty="0" smtClean="0">
              <a:latin typeface="Comic Sans MS" pitchFamily="66" charset="0"/>
            </a:endParaRPr>
          </a:p>
          <a:p>
            <a:pPr>
              <a:buFontTx/>
              <a:buChar char="•"/>
            </a:pPr>
            <a:r>
              <a:rPr lang="ru-RU" sz="2400" b="1" i="1" dirty="0" smtClean="0">
                <a:latin typeface="Comic Sans MS" pitchFamily="66" charset="0"/>
              </a:rPr>
              <a:t> «Острова» о.Грусти, о.Радости, о.Тревоги, о.Ожидания, о.Безразличия, о.Удовольствия.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Рефлексия деятельности.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Image2445"/>
          <p:cNvPicPr>
            <a:picLocks noGrp="1"/>
          </p:cNvPicPr>
          <p:nvPr>
            <p:ph idx="1"/>
          </p:nvPr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30000" contrast="40000"/>
          </a:blip>
          <a:srcRect/>
          <a:stretch>
            <a:fillRect/>
          </a:stretch>
        </p:blipFill>
        <p:spPr bwMode="auto">
          <a:xfrm>
            <a:off x="1979712" y="4769768"/>
            <a:ext cx="2546053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4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903640" y="1412776"/>
            <a:ext cx="3240360" cy="187220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115616" y="1305342"/>
            <a:ext cx="63367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ru-RU" b="1" i="1" dirty="0" smtClean="0">
                <a:latin typeface="Comic Sans MS" pitchFamily="66" charset="0"/>
              </a:rPr>
              <a:t>«</a:t>
            </a:r>
            <a:r>
              <a:rPr lang="ru-RU" sz="3200" b="1" i="1" dirty="0" smtClean="0">
                <a:latin typeface="Comic Sans MS" pitchFamily="66" charset="0"/>
              </a:rPr>
              <a:t>Волшебные линеечки»</a:t>
            </a:r>
          </a:p>
          <a:p>
            <a:pPr>
              <a:buFontTx/>
              <a:buChar char="•"/>
            </a:pPr>
            <a:endParaRPr lang="ru-RU" sz="3200" b="1" i="1" dirty="0" smtClean="0">
              <a:latin typeface="Comic Sans MS" pitchFamily="66" charset="0"/>
            </a:endParaRPr>
          </a:p>
          <a:p>
            <a:pPr>
              <a:buFontTx/>
              <a:buChar char="•"/>
            </a:pPr>
            <a:r>
              <a:rPr lang="ru-RU" sz="3200" b="1" i="1" dirty="0" smtClean="0">
                <a:latin typeface="Comic Sans MS" pitchFamily="66" charset="0"/>
              </a:rPr>
              <a:t>«Лестница успеха»</a:t>
            </a:r>
          </a:p>
          <a:p>
            <a:pPr>
              <a:buFont typeface="Arial" pitchFamily="34" charset="0"/>
              <a:buChar char="•"/>
            </a:pPr>
            <a:r>
              <a:rPr lang="ru-RU" sz="3200" b="1" i="1" dirty="0" smtClean="0">
                <a:latin typeface="Comic Sans MS" pitchFamily="66" charset="0"/>
              </a:rPr>
              <a:t>«Рефлексивная мишень»</a:t>
            </a:r>
          </a:p>
          <a:p>
            <a:pPr>
              <a:buFont typeface="Arial" pitchFamily="34" charset="0"/>
              <a:buChar char="•"/>
            </a:pPr>
            <a:r>
              <a:rPr lang="ru-RU" sz="3200" b="1" i="1" dirty="0" smtClean="0">
                <a:latin typeface="Comic Sans MS" pitchFamily="66" charset="0"/>
              </a:rPr>
              <a:t>«Лист самооценки»</a:t>
            </a:r>
          </a:p>
          <a:p>
            <a:pPr>
              <a:buFont typeface="Arial" pitchFamily="34" charset="0"/>
              <a:buChar char="•"/>
            </a:pPr>
            <a:r>
              <a:rPr lang="ru-RU" sz="3200" b="1" i="1" dirty="0" smtClean="0">
                <a:latin typeface="Comic Sans MS" pitchFamily="66" charset="0"/>
              </a:rPr>
              <a:t>«Сказочное дерево»</a:t>
            </a:r>
            <a:endParaRPr lang="ru-RU" sz="3200" dirty="0"/>
          </a:p>
        </p:txBody>
      </p:sp>
      <p:pic>
        <p:nvPicPr>
          <p:cNvPr id="1026" name="Picture 2" descr="C:\Users\программа\Desktop\сказочное дерево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429000"/>
            <a:ext cx="3121152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Рефлексия содержания учебного материала.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latin typeface="Comic Sans MS" pitchFamily="66" charset="0"/>
              </a:rPr>
              <a:t>«</a:t>
            </a:r>
            <a:r>
              <a:rPr lang="ru-RU" b="1" i="1" dirty="0" err="1" smtClean="0">
                <a:latin typeface="Comic Sans MS" pitchFamily="66" charset="0"/>
              </a:rPr>
              <a:t>Плюс-минус-интересно</a:t>
            </a:r>
            <a:r>
              <a:rPr lang="ru-RU" b="1" i="1" dirty="0" smtClean="0">
                <a:latin typeface="Comic Sans MS" pitchFamily="66" charset="0"/>
              </a:rPr>
              <a:t> узнать»</a:t>
            </a:r>
          </a:p>
          <a:p>
            <a:pPr>
              <a:buNone/>
            </a:pPr>
            <a:endParaRPr lang="ru-RU" b="1" i="1" dirty="0" smtClean="0">
              <a:latin typeface="Comic Sans MS" pitchFamily="66" charset="0"/>
            </a:endParaRPr>
          </a:p>
          <a:p>
            <a:pPr>
              <a:buNone/>
            </a:pPr>
            <a:endParaRPr lang="ru-RU" b="1" i="1" dirty="0" smtClean="0">
              <a:latin typeface="Comic Sans MS" pitchFamily="66" charset="0"/>
            </a:endParaRPr>
          </a:p>
          <a:p>
            <a:endParaRPr lang="ru-RU" b="1" i="1" dirty="0" smtClean="0">
              <a:latin typeface="Comic Sans MS" pitchFamily="66" charset="0"/>
            </a:endParaRPr>
          </a:p>
          <a:p>
            <a:r>
              <a:rPr lang="ru-RU" b="1" i="1" dirty="0" smtClean="0">
                <a:latin typeface="Comic Sans MS" pitchFamily="66" charset="0"/>
              </a:rPr>
              <a:t>«Закончи предложение»</a:t>
            </a:r>
          </a:p>
          <a:p>
            <a:r>
              <a:rPr lang="ru-RU" b="1" i="1" dirty="0" smtClean="0">
                <a:latin typeface="Comic Sans MS" pitchFamily="66" charset="0"/>
              </a:rPr>
              <a:t>«</a:t>
            </a:r>
            <a:r>
              <a:rPr lang="ru-RU" b="1" i="1" dirty="0" err="1" smtClean="0">
                <a:latin typeface="Comic Sans MS" pitchFamily="66" charset="0"/>
              </a:rPr>
              <a:t>Цветограмма</a:t>
            </a:r>
            <a:r>
              <a:rPr lang="ru-RU" b="1" i="1" dirty="0" smtClean="0">
                <a:latin typeface="Comic Sans MS" pitchFamily="66" charset="0"/>
              </a:rPr>
              <a:t>»</a:t>
            </a:r>
          </a:p>
          <a:p>
            <a:r>
              <a:rPr lang="ru-RU" b="1" i="1" dirty="0" smtClean="0">
                <a:latin typeface="Comic Sans MS" pitchFamily="66" charset="0"/>
              </a:rPr>
              <a:t>«Анкета»</a:t>
            </a:r>
          </a:p>
          <a:p>
            <a:r>
              <a:rPr lang="ru-RU" b="1" i="1" dirty="0" smtClean="0">
                <a:latin typeface="Comic Sans MS" pitchFamily="66" charset="0"/>
              </a:rPr>
              <a:t>«Кластер»</a:t>
            </a:r>
          </a:p>
          <a:p>
            <a:endParaRPr lang="ru-RU" dirty="0"/>
          </a:p>
        </p:txBody>
      </p:sp>
      <p:pic>
        <p:nvPicPr>
          <p:cNvPr id="4" name="Содержимое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4286256"/>
            <a:ext cx="2232248" cy="2317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71604" y="2071678"/>
          <a:ext cx="6286545" cy="1193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5515"/>
                <a:gridCol w="2095515"/>
                <a:gridCol w="2095515"/>
              </a:tblGrid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70C0"/>
                          </a:solidFill>
                        </a:rPr>
                        <a:t>  плюс    +</a:t>
                      </a:r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70C0"/>
                          </a:solidFill>
                        </a:rPr>
                        <a:t>минус  -</a:t>
                      </a:r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70C0"/>
                          </a:solidFill>
                        </a:rPr>
                        <a:t>Интересно узнать</a:t>
                      </a:r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00430" y="2643182"/>
            <a:ext cx="478634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</a:t>
            </a:r>
          </a:p>
          <a:p>
            <a:pPr algn="ctr"/>
            <a:r>
              <a:rPr lang="ru-RU" sz="6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внимание!</a:t>
            </a:r>
            <a:endParaRPr lang="ru-RU" sz="6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Содержимое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290"/>
            <a:ext cx="2959026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470</TotalTime>
  <Words>287</Words>
  <Application>Microsoft Office PowerPoint</Application>
  <PresentationFormat>Экран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               КГБ ОУ «Минусинская общеобразовательная школа – интернат»</vt:lpstr>
      <vt:lpstr>Самоконтроль </vt:lpstr>
      <vt:lpstr>Виды самоконтроля. </vt:lpstr>
      <vt:lpstr>Основные приёмы формирования самоконтроля</vt:lpstr>
      <vt:lpstr>Что такое рефлексия?</vt:lpstr>
      <vt:lpstr>Рефлексия настроения и эмоционального состояния</vt:lpstr>
      <vt:lpstr>Рефлексия деятельности.</vt:lpstr>
      <vt:lpstr>Рефлексия содержания учебного материала.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программа</dc:creator>
  <cp:lastModifiedBy>Т-800</cp:lastModifiedBy>
  <cp:revision>53</cp:revision>
  <dcterms:created xsi:type="dcterms:W3CDTF">2016-01-26T15:05:27Z</dcterms:created>
  <dcterms:modified xsi:type="dcterms:W3CDTF">2019-02-14T22:10:40Z</dcterms:modified>
</cp:coreProperties>
</file>